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Lst>
  <p:sldSz cx="10691813" cy="7559675"/>
  <p:notesSz cx="6858000" cy="9144000"/>
  <p:defaultTextStyle>
    <a:defPPr>
      <a:defRPr lang="en-US"/>
    </a:defPPr>
    <a:lvl1pPr marL="0" algn="l" defTabSz="957879" rtl="0" eaLnBrk="1" latinLnBrk="0" hangingPunct="1">
      <a:defRPr sz="1885" kern="1200">
        <a:solidFill>
          <a:schemeClr val="tx1"/>
        </a:solidFill>
        <a:latin typeface="+mn-lt"/>
        <a:ea typeface="+mn-ea"/>
        <a:cs typeface="+mn-cs"/>
      </a:defRPr>
    </a:lvl1pPr>
    <a:lvl2pPr marL="478939" algn="l" defTabSz="957879" rtl="0" eaLnBrk="1" latinLnBrk="0" hangingPunct="1">
      <a:defRPr sz="1885" kern="1200">
        <a:solidFill>
          <a:schemeClr val="tx1"/>
        </a:solidFill>
        <a:latin typeface="+mn-lt"/>
        <a:ea typeface="+mn-ea"/>
        <a:cs typeface="+mn-cs"/>
      </a:defRPr>
    </a:lvl2pPr>
    <a:lvl3pPr marL="957879" algn="l" defTabSz="957879" rtl="0" eaLnBrk="1" latinLnBrk="0" hangingPunct="1">
      <a:defRPr sz="1885" kern="1200">
        <a:solidFill>
          <a:schemeClr val="tx1"/>
        </a:solidFill>
        <a:latin typeface="+mn-lt"/>
        <a:ea typeface="+mn-ea"/>
        <a:cs typeface="+mn-cs"/>
      </a:defRPr>
    </a:lvl3pPr>
    <a:lvl4pPr marL="1436819" algn="l" defTabSz="957879" rtl="0" eaLnBrk="1" latinLnBrk="0" hangingPunct="1">
      <a:defRPr sz="1885" kern="1200">
        <a:solidFill>
          <a:schemeClr val="tx1"/>
        </a:solidFill>
        <a:latin typeface="+mn-lt"/>
        <a:ea typeface="+mn-ea"/>
        <a:cs typeface="+mn-cs"/>
      </a:defRPr>
    </a:lvl4pPr>
    <a:lvl5pPr marL="1915758" algn="l" defTabSz="957879" rtl="0" eaLnBrk="1" latinLnBrk="0" hangingPunct="1">
      <a:defRPr sz="1885" kern="1200">
        <a:solidFill>
          <a:schemeClr val="tx1"/>
        </a:solidFill>
        <a:latin typeface="+mn-lt"/>
        <a:ea typeface="+mn-ea"/>
        <a:cs typeface="+mn-cs"/>
      </a:defRPr>
    </a:lvl5pPr>
    <a:lvl6pPr marL="2394698" algn="l" defTabSz="957879" rtl="0" eaLnBrk="1" latinLnBrk="0" hangingPunct="1">
      <a:defRPr sz="1885" kern="1200">
        <a:solidFill>
          <a:schemeClr val="tx1"/>
        </a:solidFill>
        <a:latin typeface="+mn-lt"/>
        <a:ea typeface="+mn-ea"/>
        <a:cs typeface="+mn-cs"/>
      </a:defRPr>
    </a:lvl6pPr>
    <a:lvl7pPr marL="2873637" algn="l" defTabSz="957879" rtl="0" eaLnBrk="1" latinLnBrk="0" hangingPunct="1">
      <a:defRPr sz="1885" kern="1200">
        <a:solidFill>
          <a:schemeClr val="tx1"/>
        </a:solidFill>
        <a:latin typeface="+mn-lt"/>
        <a:ea typeface="+mn-ea"/>
        <a:cs typeface="+mn-cs"/>
      </a:defRPr>
    </a:lvl7pPr>
    <a:lvl8pPr marL="3352576" algn="l" defTabSz="957879" rtl="0" eaLnBrk="1" latinLnBrk="0" hangingPunct="1">
      <a:defRPr sz="1885" kern="1200">
        <a:solidFill>
          <a:schemeClr val="tx1"/>
        </a:solidFill>
        <a:latin typeface="+mn-lt"/>
        <a:ea typeface="+mn-ea"/>
        <a:cs typeface="+mn-cs"/>
      </a:defRPr>
    </a:lvl8pPr>
    <a:lvl9pPr marL="3831517" algn="l" defTabSz="957879" rtl="0" eaLnBrk="1" latinLnBrk="0" hangingPunct="1">
      <a:defRPr sz="18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3C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2" d="100"/>
          <a:sy n="102" d="100"/>
        </p:scale>
        <p:origin x="1428" y="120"/>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fr-FR" smtClean="0"/>
              <a:t>Modifiez le style du titre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216148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3337100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3751196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50923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fr-FR" smtClean="0"/>
              <a:t>Modifiez le style du titre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208790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632495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FR" smtClean="0"/>
              <a:t>Modifier les styles du texte du masque</a:t>
            </a:r>
          </a:p>
        </p:txBody>
      </p:sp>
      <p:sp>
        <p:nvSpPr>
          <p:cNvPr id="4" name="Content Placeholder 3"/>
          <p:cNvSpPr>
            <a:spLocks noGrp="1"/>
          </p:cNvSpPr>
          <p:nvPr>
            <p:ph sz="half" idx="2"/>
          </p:nvPr>
        </p:nvSpPr>
        <p:spPr>
          <a:xfrm>
            <a:off x="736456" y="2761381"/>
            <a:ext cx="4523137" cy="406157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fr-FR" smtClean="0"/>
              <a:t>Modifier les styles du texte du masque</a:t>
            </a:r>
          </a:p>
        </p:txBody>
      </p:sp>
      <p:sp>
        <p:nvSpPr>
          <p:cNvPr id="6" name="Content Placeholder 5"/>
          <p:cNvSpPr>
            <a:spLocks noGrp="1"/>
          </p:cNvSpPr>
          <p:nvPr>
            <p:ph sz="quarter" idx="4"/>
          </p:nvPr>
        </p:nvSpPr>
        <p:spPr>
          <a:xfrm>
            <a:off x="5412731" y="2761381"/>
            <a:ext cx="4545413" cy="4061576"/>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01699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62470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361374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fr-FR" smtClean="0"/>
              <a:t>Modifiez le style du titre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161468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27699AF2-26D0-4A0E-B14A-2EE540A5B629}" type="datetimeFigureOut">
              <a:rPr lang="en-GB" smtClean="0"/>
              <a:t>25/02/2022</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E798A8D-EE17-4FB8-A8C3-002A7A124F50}" type="slidenum">
              <a:rPr lang="en-GB" smtClean="0"/>
              <a:t>‹N°›</a:t>
            </a:fld>
            <a:endParaRPr lang="en-GB" dirty="0"/>
          </a:p>
        </p:txBody>
      </p:sp>
    </p:spTree>
    <p:extLst>
      <p:ext uri="{BB962C8B-B14F-4D97-AF65-F5344CB8AC3E}">
        <p14:creationId xmlns:p14="http://schemas.microsoft.com/office/powerpoint/2010/main" val="998449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27699AF2-26D0-4A0E-B14A-2EE540A5B629}" type="datetimeFigureOut">
              <a:rPr lang="en-GB" smtClean="0"/>
              <a:t>25/02/2022</a:t>
            </a:fld>
            <a:endParaRPr lang="en-GB" dirty="0"/>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4E798A8D-EE17-4FB8-A8C3-002A7A124F50}" type="slidenum">
              <a:rPr lang="en-GB" smtClean="0"/>
              <a:t>‹N°›</a:t>
            </a:fld>
            <a:endParaRPr lang="en-GB" dirty="0"/>
          </a:p>
        </p:txBody>
      </p:sp>
    </p:spTree>
    <p:extLst>
      <p:ext uri="{BB962C8B-B14F-4D97-AF65-F5344CB8AC3E}">
        <p14:creationId xmlns:p14="http://schemas.microsoft.com/office/powerpoint/2010/main" val="319213256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1466620806"/>
              </p:ext>
            </p:extLst>
          </p:nvPr>
        </p:nvGraphicFramePr>
        <p:xfrm>
          <a:off x="172719" y="164359"/>
          <a:ext cx="5029202" cy="2937722"/>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72521">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Laos-China</a:t>
                      </a:r>
                      <a:r>
                        <a:rPr lang="fr-FR" sz="1200" b="0" baseline="0" dirty="0" smtClean="0">
                          <a:solidFill>
                            <a:schemeClr val="tx1"/>
                          </a:solidFill>
                        </a:rPr>
                        <a:t> </a:t>
                      </a:r>
                      <a:r>
                        <a:rPr lang="fr-FR" sz="1200" b="0" baseline="0" dirty="0" err="1" smtClean="0">
                          <a:solidFill>
                            <a:schemeClr val="tx1"/>
                          </a:solidFill>
                        </a:rPr>
                        <a:t>Railway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77601">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Transport</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2361">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Rail</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47121">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High-speed</a:t>
                      </a:r>
                      <a:r>
                        <a:rPr lang="fr-FR" sz="1200" b="0" baseline="0" dirty="0" smtClean="0">
                          <a:solidFill>
                            <a:schemeClr val="tx1"/>
                          </a:solidFill>
                        </a:rPr>
                        <a:t> train</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2361">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October</a:t>
                      </a:r>
                      <a:r>
                        <a:rPr lang="fr-FR" sz="1200" b="0" dirty="0" smtClean="0">
                          <a:solidFill>
                            <a:schemeClr val="tx1"/>
                          </a:solidFill>
                        </a:rPr>
                        <a:t> 2021</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287761">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en-GB" sz="1200" dirty="0" smtClean="0"/>
                        <a:t>$350 million in December 2015</a:t>
                      </a:r>
                    </a:p>
                    <a:p>
                      <a:pPr marL="171450" indent="-171450">
                        <a:buFont typeface="Arial" panose="020B0604020202020204" pitchFamily="34" charset="0"/>
                        <a:buChar char="•"/>
                      </a:pPr>
                      <a:r>
                        <a:rPr lang="en-GB" sz="1200" dirty="0" smtClean="0"/>
                        <a:t>$1580 million in September 2016</a:t>
                      </a:r>
                    </a:p>
                    <a:p>
                      <a:pPr marL="171450" indent="-171450">
                        <a:buFont typeface="Arial" panose="020B0604020202020204" pitchFamily="34" charset="0"/>
                        <a:buChar char="•"/>
                      </a:pPr>
                      <a:r>
                        <a:rPr lang="en-GB" sz="1200" dirty="0" smtClean="0"/>
                        <a:t>$4170 million in October 2018 </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China </a:t>
                      </a:r>
                      <a:r>
                        <a:rPr lang="fr-FR" sz="1200" b="0" baseline="0" dirty="0" err="1" smtClean="0">
                          <a:solidFill>
                            <a:schemeClr val="tx1"/>
                          </a:solidFill>
                        </a:rPr>
                        <a:t>Railway</a:t>
                      </a:r>
                      <a:r>
                        <a:rPr lang="fr-FR" sz="1200" b="0" baseline="0" dirty="0" smtClean="0">
                          <a:solidFill>
                            <a:schemeClr val="tx1"/>
                          </a:solidFill>
                        </a:rPr>
                        <a:t> Engineering</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8268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none </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70840">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Analysis of official documents and matching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9249" y="-17039"/>
            <a:ext cx="5342564" cy="4578879"/>
          </a:xfrm>
          <a:prstGeom prst="rect">
            <a:avLst/>
          </a:prstGeom>
        </p:spPr>
      </p:pic>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9250" y="4561840"/>
            <a:ext cx="5342564" cy="3001106"/>
          </a:xfrm>
          <a:prstGeom prst="rect">
            <a:avLst/>
          </a:prstGeom>
        </p:spPr>
      </p:pic>
      <p:sp>
        <p:nvSpPr>
          <p:cNvPr id="16" name="ZoneTexte 15"/>
          <p:cNvSpPr txBox="1"/>
          <p:nvPr/>
        </p:nvSpPr>
        <p:spPr>
          <a:xfrm>
            <a:off x="5349249" y="6962782"/>
            <a:ext cx="5342564" cy="600164"/>
          </a:xfrm>
          <a:prstGeom prst="rect">
            <a:avLst/>
          </a:prstGeom>
          <a:noFill/>
        </p:spPr>
        <p:txBody>
          <a:bodyPr wrap="square" rtlCol="0">
            <a:spAutoFit/>
          </a:bodyPr>
          <a:lstStyle/>
          <a:p>
            <a:r>
              <a:rPr lang="en-GB" sz="1100" dirty="0" smtClean="0">
                <a:solidFill>
                  <a:schemeClr val="bg1"/>
                </a:solidFill>
              </a:rPr>
              <a:t>Major </a:t>
            </a:r>
            <a:r>
              <a:rPr lang="en-GB" sz="1100" dirty="0">
                <a:solidFill>
                  <a:schemeClr val="bg1"/>
                </a:solidFill>
              </a:rPr>
              <a:t>bridge across the </a:t>
            </a:r>
            <a:r>
              <a:rPr lang="en-GB" sz="1100" dirty="0" err="1">
                <a:solidFill>
                  <a:schemeClr val="bg1"/>
                </a:solidFill>
              </a:rPr>
              <a:t>Yuanjiang</a:t>
            </a:r>
            <a:r>
              <a:rPr lang="en-GB" sz="1100" dirty="0">
                <a:solidFill>
                  <a:schemeClr val="bg1"/>
                </a:solidFill>
              </a:rPr>
              <a:t> River along the China-Laos railway in southwest China's Yunnan Province. (Xinhua/Hu Chao</a:t>
            </a:r>
            <a:r>
              <a:rPr lang="en-GB" sz="1100" dirty="0" smtClean="0">
                <a:solidFill>
                  <a:schemeClr val="bg1"/>
                </a:solidFill>
              </a:rPr>
              <a:t>)</a:t>
            </a:r>
          </a:p>
          <a:p>
            <a:r>
              <a:rPr lang="en-GB" sz="1100" dirty="0" smtClean="0">
                <a:solidFill>
                  <a:schemeClr val="bg1"/>
                </a:solidFill>
              </a:rPr>
              <a:t> http://www.news.cn/english/2021-10/12/c_1310240480.htm</a:t>
            </a:r>
            <a:endParaRPr lang="en-GB" sz="1100" dirty="0">
              <a:solidFill>
                <a:schemeClr val="bg1"/>
              </a:solidFill>
            </a:endParaRPr>
          </a:p>
        </p:txBody>
      </p:sp>
      <p:sp>
        <p:nvSpPr>
          <p:cNvPr id="17" name="ZoneTexte 16"/>
          <p:cNvSpPr txBox="1"/>
          <p:nvPr/>
        </p:nvSpPr>
        <p:spPr>
          <a:xfrm>
            <a:off x="172719" y="3176845"/>
            <a:ext cx="5029202" cy="2123658"/>
          </a:xfrm>
          <a:prstGeom prst="rect">
            <a:avLst/>
          </a:prstGeom>
          <a:noFill/>
        </p:spPr>
        <p:txBody>
          <a:bodyPr wrap="square" rtlCol="0">
            <a:spAutoFit/>
          </a:bodyPr>
          <a:lstStyle/>
          <a:p>
            <a:pPr algn="just"/>
            <a:r>
              <a:rPr lang="fr-FR" sz="1200" dirty="0" smtClean="0"/>
              <a:t>This high-speed train portion in part of the </a:t>
            </a:r>
            <a:r>
              <a:rPr lang="en-US" sz="1200" dirty="0" smtClean="0"/>
              <a:t>Kunming-Singapore</a:t>
            </a:r>
            <a:r>
              <a:rPr lang="fr-FR" sz="1200" dirty="0" smtClean="0"/>
              <a:t> </a:t>
            </a:r>
            <a:r>
              <a:rPr lang="en-GB" sz="1200" dirty="0" smtClean="0"/>
              <a:t>railway</a:t>
            </a:r>
            <a:r>
              <a:rPr lang="fr-FR" sz="1200" dirty="0" smtClean="0"/>
              <a:t> </a:t>
            </a:r>
            <a:r>
              <a:rPr lang="en-GB" sz="1200" dirty="0" smtClean="0"/>
              <a:t>project, </a:t>
            </a:r>
            <a:r>
              <a:rPr lang="fr-FR" sz="1200" dirty="0" smtClean="0"/>
              <a:t>. It </a:t>
            </a:r>
            <a:r>
              <a:rPr lang="fr-FR" sz="1200" dirty="0" err="1" smtClean="0"/>
              <a:t>is</a:t>
            </a:r>
            <a:r>
              <a:rPr lang="fr-FR" sz="1200" dirty="0" smtClean="0"/>
              <a:t> the first BRI </a:t>
            </a:r>
            <a:r>
              <a:rPr lang="fr-FR" sz="1200" dirty="0" err="1" smtClean="0"/>
              <a:t>project</a:t>
            </a:r>
            <a:r>
              <a:rPr lang="fr-FR" sz="1200" dirty="0" smtClean="0"/>
              <a:t> </a:t>
            </a:r>
            <a:r>
              <a:rPr lang="fr-FR" sz="1200" dirty="0" err="1" smtClean="0"/>
              <a:t>finished</a:t>
            </a:r>
            <a:r>
              <a:rPr lang="fr-FR" sz="1200" dirty="0" smtClean="0"/>
              <a:t> </a:t>
            </a:r>
            <a:r>
              <a:rPr lang="en-GB" sz="1200" dirty="0" smtClean="0"/>
              <a:t>and it has been operational since December 2021 and </a:t>
            </a:r>
            <a:r>
              <a:rPr lang="en-GB" sz="1200" dirty="0"/>
              <a:t>t</a:t>
            </a:r>
            <a:r>
              <a:rPr lang="en-GB" sz="1200" dirty="0" smtClean="0"/>
              <a:t>he train currently runs between Kunming and </a:t>
            </a:r>
            <a:r>
              <a:rPr lang="en-GB" sz="1200" dirty="0" err="1" smtClean="0"/>
              <a:t>Vientianne</a:t>
            </a:r>
            <a:r>
              <a:rPr lang="en-GB" sz="1200" dirty="0" smtClean="0"/>
              <a:t> (414 km). It is built along a BOT economic model with 50 years of exploitation and 20 years in option. The construction of this railway line was a technological challenge in view of the complexity of the mountainous Lao territory. There are no less than 75 tunnels and 167 bridges. In order to understood the difficult terrain the Chinese construction companies used </a:t>
            </a:r>
            <a:r>
              <a:rPr lang="en-GB" sz="1200" dirty="0" err="1" smtClean="0"/>
              <a:t>Beidou</a:t>
            </a:r>
            <a:r>
              <a:rPr lang="en-GB" sz="1200" dirty="0" smtClean="0"/>
              <a:t> Satellite System and infrared scanning technologies. </a:t>
            </a:r>
          </a:p>
          <a:p>
            <a:pPr algn="just"/>
            <a:endParaRPr lang="fr-FR" sz="1200" dirty="0"/>
          </a:p>
          <a:p>
            <a:pPr algn="just"/>
            <a:endParaRPr lang="en-GB" sz="1200" dirty="0"/>
          </a:p>
        </p:txBody>
      </p:sp>
      <p:sp>
        <p:nvSpPr>
          <p:cNvPr id="8" name="ZoneTexte 7"/>
          <p:cNvSpPr txBox="1"/>
          <p:nvPr/>
        </p:nvSpPr>
        <p:spPr>
          <a:xfrm>
            <a:off x="172719" y="5943848"/>
            <a:ext cx="4846320" cy="1615827"/>
          </a:xfrm>
          <a:prstGeom prst="rect">
            <a:avLst/>
          </a:prstGeom>
          <a:noFill/>
        </p:spPr>
        <p:txBody>
          <a:bodyPr wrap="square" rtlCol="0">
            <a:spAutoFit/>
          </a:bodyPr>
          <a:lstStyle/>
          <a:p>
            <a:r>
              <a:rPr lang="en-GB" sz="900" dirty="0"/>
              <a:t>China railway 2015 annual report </a:t>
            </a:r>
          </a:p>
          <a:p>
            <a:r>
              <a:rPr lang="en-GB" sz="900" dirty="0"/>
              <a:t>China railway 2018 annual report </a:t>
            </a:r>
          </a:p>
          <a:p>
            <a:r>
              <a:rPr lang="en-GB" sz="900" dirty="0"/>
              <a:t>https://thepeoplesmap.net/project/laos-china-railway/</a:t>
            </a:r>
          </a:p>
          <a:p>
            <a:r>
              <a:rPr lang="en-GB" sz="900" dirty="0"/>
              <a:t>https://www.scmp.com/business/banking-finance/article/3002518/chinas-us7-billion-railway-link-laos-almost-half-done</a:t>
            </a:r>
          </a:p>
          <a:p>
            <a:r>
              <a:rPr lang="en-GB" sz="900" dirty="0"/>
              <a:t>http://www.news.cn/english/2021-10/12/c_1310240480.htm</a:t>
            </a:r>
          </a:p>
          <a:p>
            <a:r>
              <a:rPr lang="en-GB" sz="900" dirty="0"/>
              <a:t>http://www.news.cn/english/2021-10/12/c_1310240480.htm</a:t>
            </a:r>
          </a:p>
          <a:p>
            <a:r>
              <a:rPr lang="en-GB" sz="900" dirty="0"/>
              <a:t>https://en.wikipedia.org/wiki/Boten%E2%80%93Vientiane_railway</a:t>
            </a:r>
          </a:p>
          <a:p>
            <a:r>
              <a:rPr lang="en-GB" sz="900" dirty="0"/>
              <a:t>http://english.www.gov.cn/news/photos/2018/06/23/content_281476195482906.htm</a:t>
            </a:r>
          </a:p>
          <a:p>
            <a:r>
              <a:rPr lang="en-GB" sz="900" dirty="0"/>
              <a:t>https://www.geopoliticalmonitor.com/can-chinas-belt-and-road-open-up-landlocked-laos/</a:t>
            </a:r>
          </a:p>
          <a:p>
            <a:r>
              <a:rPr lang="en-GB" sz="900" dirty="0"/>
              <a:t>https://</a:t>
            </a:r>
            <a:r>
              <a:rPr lang="en-GB" sz="900" dirty="0" smtClean="0"/>
              <a:t>southeastasiaglobe.com/chinas-belt-and-road-initiative-railway-laos/Ch</a:t>
            </a:r>
            <a:endParaRPr lang="en-GB" sz="900" dirty="0"/>
          </a:p>
        </p:txBody>
      </p:sp>
    </p:spTree>
    <p:extLst>
      <p:ext uri="{BB962C8B-B14F-4D97-AF65-F5344CB8AC3E}">
        <p14:creationId xmlns:p14="http://schemas.microsoft.com/office/powerpoint/2010/main" val="18399866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6277346"/>
              </p:ext>
            </p:extLst>
          </p:nvPr>
        </p:nvGraphicFramePr>
        <p:xfrm>
          <a:off x="172719" y="164359"/>
          <a:ext cx="5029202" cy="2461747"/>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65286">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Laos-China </a:t>
                      </a:r>
                      <a:r>
                        <a:rPr lang="fr-FR" sz="1200" b="0" dirty="0" err="1" smtClean="0">
                          <a:solidFill>
                            <a:schemeClr val="tx1"/>
                          </a:solidFill>
                        </a:rPr>
                        <a:t>Highway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68459">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Transport</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5286">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Autos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65286">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High-speed</a:t>
                      </a:r>
                      <a:r>
                        <a:rPr lang="fr-FR" sz="1200" b="0" baseline="0" dirty="0" smtClean="0">
                          <a:solidFill>
                            <a:schemeClr val="tx1"/>
                          </a:solidFill>
                        </a:rPr>
                        <a:t> train</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5286">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December</a:t>
                      </a:r>
                      <a:r>
                        <a:rPr lang="fr-FR" sz="1200" b="0" dirty="0" smtClean="0">
                          <a:solidFill>
                            <a:schemeClr val="tx1"/>
                          </a:solidFill>
                        </a:rPr>
                        <a:t> 2020</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442143">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fr-FR" sz="1200" b="0" dirty="0" smtClean="0">
                          <a:solidFill>
                            <a:schemeClr val="tx1"/>
                          </a:solidFill>
                        </a:rPr>
                        <a:t>$1230 million in April 2018</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Yunnan Construction Engineering</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7337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none </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58627">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Cross-referencing of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9249" y="-17039"/>
            <a:ext cx="5342563" cy="4578879"/>
          </a:xfrm>
          <a:prstGeom prst="rect">
            <a:avLst/>
          </a:prstGeom>
        </p:spPr>
      </p:pic>
      <p:sp>
        <p:nvSpPr>
          <p:cNvPr id="17" name="ZoneTexte 16"/>
          <p:cNvSpPr txBox="1"/>
          <p:nvPr/>
        </p:nvSpPr>
        <p:spPr>
          <a:xfrm>
            <a:off x="172719" y="2736321"/>
            <a:ext cx="5029202" cy="2492990"/>
          </a:xfrm>
          <a:prstGeom prst="rect">
            <a:avLst/>
          </a:prstGeom>
          <a:noFill/>
        </p:spPr>
        <p:txBody>
          <a:bodyPr wrap="square" rtlCol="0">
            <a:spAutoFit/>
          </a:bodyPr>
          <a:lstStyle/>
          <a:p>
            <a:pPr algn="just"/>
            <a:r>
              <a:rPr lang="en-GB" sz="1200" dirty="0"/>
              <a:t>This project was signed and initiated in 2018 and the first part of the highway was delivered in December 2020 (Vientiane - </a:t>
            </a:r>
            <a:r>
              <a:rPr lang="en-GB" sz="1200" dirty="0" err="1"/>
              <a:t>Vanvieng</a:t>
            </a:r>
            <a:r>
              <a:rPr lang="en-GB" sz="1200" dirty="0"/>
              <a:t>, 110km). In total the highway will be 440km long an will connect Vientiane to </a:t>
            </a:r>
            <a:r>
              <a:rPr lang="en-GB" sz="1200" dirty="0" err="1"/>
              <a:t>Boten</a:t>
            </a:r>
            <a:r>
              <a:rPr lang="en-GB" sz="1200" dirty="0"/>
              <a:t>, it will be the first express road in Laos. It is build by Yunnan Construction Engineering along a Build-Operate-Transfer (BOT) model. This means that the company receives a concession from the public sector and will maintains and operates the infrastructures. On the first section there are 36 bridges and 11 interchanges for a 2-lane road. It is notified that the constructions respect technical standards for construction and operation. In this project the Chinese company brings its expertise and its knowledge. It is build alongside the </a:t>
            </a:r>
            <a:r>
              <a:rPr lang="en-GB" sz="1200" dirty="0" smtClean="0"/>
              <a:t>high-speed </a:t>
            </a:r>
            <a:r>
              <a:rPr lang="en-GB" sz="1200" dirty="0"/>
              <a:t>railway with the aim of promoting exchanges on the territories in the south of Yunnan.</a:t>
            </a:r>
            <a:endParaRPr lang="fr-FR" sz="1200" dirty="0"/>
          </a:p>
          <a:p>
            <a:pPr algn="just"/>
            <a:endParaRPr lang="en-GB" sz="1200" dirty="0"/>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val="0"/>
              </a:ext>
            </a:extLst>
          </a:blip>
          <a:srcRect t="-1" b="2357"/>
          <a:stretch/>
        </p:blipFill>
        <p:spPr>
          <a:xfrm>
            <a:off x="5346700" y="4561839"/>
            <a:ext cx="5345112" cy="2997835"/>
          </a:xfrm>
          <a:prstGeom prst="rect">
            <a:avLst/>
          </a:prstGeom>
        </p:spPr>
      </p:pic>
      <p:sp>
        <p:nvSpPr>
          <p:cNvPr id="16" name="ZoneTexte 15"/>
          <p:cNvSpPr txBox="1"/>
          <p:nvPr/>
        </p:nvSpPr>
        <p:spPr>
          <a:xfrm>
            <a:off x="5349248" y="6959510"/>
            <a:ext cx="5342564" cy="600164"/>
          </a:xfrm>
          <a:prstGeom prst="rect">
            <a:avLst/>
          </a:prstGeom>
          <a:noFill/>
        </p:spPr>
        <p:txBody>
          <a:bodyPr wrap="square" rtlCol="0">
            <a:spAutoFit/>
          </a:bodyPr>
          <a:lstStyle/>
          <a:p>
            <a:pPr algn="r"/>
            <a:r>
              <a:rPr lang="en-GB" sz="1100" dirty="0" smtClean="0">
                <a:solidFill>
                  <a:schemeClr val="bg1"/>
                </a:solidFill>
              </a:rPr>
              <a:t>Photo of the highway </a:t>
            </a:r>
            <a:r>
              <a:rPr lang="en-GB" sz="1100" dirty="0">
                <a:solidFill>
                  <a:schemeClr val="bg1"/>
                </a:solidFill>
              </a:rPr>
              <a:t>at Near </a:t>
            </a:r>
            <a:r>
              <a:rPr lang="en-GB" sz="1100" dirty="0" err="1">
                <a:solidFill>
                  <a:schemeClr val="bg1"/>
                </a:solidFill>
              </a:rPr>
              <a:t>Boua</a:t>
            </a:r>
            <a:r>
              <a:rPr lang="en-GB" sz="1100" dirty="0">
                <a:solidFill>
                  <a:schemeClr val="bg1"/>
                </a:solidFill>
              </a:rPr>
              <a:t>, </a:t>
            </a:r>
            <a:r>
              <a:rPr lang="en-GB" sz="1100" dirty="0" err="1">
                <a:solidFill>
                  <a:schemeClr val="bg1"/>
                </a:solidFill>
              </a:rPr>
              <a:t>Naxaithong</a:t>
            </a:r>
            <a:r>
              <a:rPr lang="en-GB" sz="1100" dirty="0">
                <a:solidFill>
                  <a:schemeClr val="bg1"/>
                </a:solidFill>
              </a:rPr>
              <a:t> </a:t>
            </a:r>
            <a:r>
              <a:rPr lang="en-GB" sz="1100" dirty="0" smtClean="0">
                <a:solidFill>
                  <a:schemeClr val="bg1"/>
                </a:solidFill>
              </a:rPr>
              <a:t>District</a:t>
            </a:r>
          </a:p>
          <a:p>
            <a:pPr algn="r"/>
            <a:r>
              <a:rPr lang="fr-FR" sz="1100" dirty="0">
                <a:solidFill>
                  <a:schemeClr val="bg1"/>
                </a:solidFill>
              </a:rPr>
              <a:t>By _</a:t>
            </a:r>
            <a:r>
              <a:rPr lang="fr-FR" sz="1100" dirty="0" err="1">
                <a:solidFill>
                  <a:schemeClr val="bg1"/>
                </a:solidFill>
              </a:rPr>
              <a:t>khamla_phimmasone_US</a:t>
            </a:r>
            <a:r>
              <a:rPr lang="fr-FR" sz="1100" dirty="0">
                <a:solidFill>
                  <a:schemeClr val="bg1"/>
                </a:solidFill>
              </a:rPr>
              <a:t>$ </a:t>
            </a:r>
            <a:r>
              <a:rPr lang="fr-FR" sz="1100" dirty="0" smtClean="0">
                <a:solidFill>
                  <a:schemeClr val="bg1"/>
                </a:solidFill>
              </a:rPr>
              <a:t>via </a:t>
            </a:r>
            <a:r>
              <a:rPr lang="fr-FR" sz="1100" dirty="0">
                <a:solidFill>
                  <a:schemeClr val="bg1"/>
                </a:solidFill>
              </a:rPr>
              <a:t>Mapillary.com</a:t>
            </a:r>
            <a:endParaRPr lang="en-GB" sz="1100" dirty="0" smtClean="0">
              <a:solidFill>
                <a:schemeClr val="bg1"/>
              </a:solidFill>
            </a:endParaRPr>
          </a:p>
          <a:p>
            <a:pPr algn="r"/>
            <a:r>
              <a:rPr lang="en-GB" sz="1100" dirty="0">
                <a:solidFill>
                  <a:schemeClr val="bg1"/>
                </a:solidFill>
              </a:rPr>
              <a:t>https://en.wikipedia.org/wiki/Vientiane–</a:t>
            </a:r>
            <a:r>
              <a:rPr lang="en-GB" sz="1100" dirty="0" err="1">
                <a:solidFill>
                  <a:schemeClr val="bg1"/>
                </a:solidFill>
              </a:rPr>
              <a:t>Boten_Expressway</a:t>
            </a:r>
            <a:endParaRPr lang="en-GB" sz="1100" dirty="0">
              <a:solidFill>
                <a:schemeClr val="bg1"/>
              </a:solidFill>
            </a:endParaRPr>
          </a:p>
        </p:txBody>
      </p:sp>
      <p:sp>
        <p:nvSpPr>
          <p:cNvPr id="9" name="ZoneTexte 8"/>
          <p:cNvSpPr txBox="1"/>
          <p:nvPr/>
        </p:nvSpPr>
        <p:spPr>
          <a:xfrm>
            <a:off x="172719" y="6913343"/>
            <a:ext cx="4846320" cy="646331"/>
          </a:xfrm>
          <a:prstGeom prst="rect">
            <a:avLst/>
          </a:prstGeom>
          <a:noFill/>
        </p:spPr>
        <p:txBody>
          <a:bodyPr wrap="square" rtlCol="0">
            <a:spAutoFit/>
          </a:bodyPr>
          <a:lstStyle/>
          <a:p>
            <a:r>
              <a:rPr lang="en-GB" sz="900" dirty="0"/>
              <a:t>https://www.worldhighways.com/wh10/news/new-laos-highway-connecting-key-cities</a:t>
            </a:r>
          </a:p>
          <a:p>
            <a:r>
              <a:rPr lang="en-GB" sz="900" dirty="0"/>
              <a:t>http://www.china.org.cn/world/2020-12/21/content_77033527.htm</a:t>
            </a:r>
          </a:p>
          <a:p>
            <a:r>
              <a:rPr lang="en-GB" sz="900" dirty="0"/>
              <a:t>https://www.yunnanexploration.com/china-laos-expressway.html</a:t>
            </a:r>
          </a:p>
          <a:p>
            <a:r>
              <a:rPr lang="en-GB" sz="900" dirty="0"/>
              <a:t>https://laotiantimes.com/2018/01/04/vang-vieng-expressway-extended-china/</a:t>
            </a:r>
          </a:p>
        </p:txBody>
      </p:sp>
    </p:spTree>
    <p:extLst>
      <p:ext uri="{BB962C8B-B14F-4D97-AF65-F5344CB8AC3E}">
        <p14:creationId xmlns:p14="http://schemas.microsoft.com/office/powerpoint/2010/main" val="2079353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2536104813"/>
              </p:ext>
            </p:extLst>
          </p:nvPr>
        </p:nvGraphicFramePr>
        <p:xfrm>
          <a:off x="172719" y="164359"/>
          <a:ext cx="5029202" cy="2461747"/>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65286">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That </a:t>
                      </a:r>
                      <a:r>
                        <a:rPr lang="fr-FR" sz="1200" b="0" dirty="0" err="1" smtClean="0">
                          <a:solidFill>
                            <a:schemeClr val="tx1"/>
                          </a:solidFill>
                        </a:rPr>
                        <a:t>Luang</a:t>
                      </a:r>
                      <a:r>
                        <a:rPr lang="fr-FR" sz="1200" b="0" baseline="0" dirty="0" smtClean="0">
                          <a:solidFill>
                            <a:schemeClr val="tx1"/>
                          </a:solidFill>
                        </a:rPr>
                        <a:t> </a:t>
                      </a:r>
                      <a:r>
                        <a:rPr lang="fr-FR" sz="1200" b="0" baseline="0" dirty="0" err="1" smtClean="0">
                          <a:solidFill>
                            <a:schemeClr val="tx1"/>
                          </a:solidFill>
                        </a:rPr>
                        <a:t>lake</a:t>
                      </a:r>
                      <a:r>
                        <a:rPr lang="fr-FR" sz="1200" b="0" baseline="0" dirty="0" smtClean="0">
                          <a:solidFill>
                            <a:schemeClr val="tx1"/>
                          </a:solidFill>
                        </a:rPr>
                        <a:t> </a:t>
                      </a:r>
                      <a:r>
                        <a:rPr lang="fr-FR" sz="1200" b="0" baseline="0" dirty="0" err="1" smtClean="0">
                          <a:solidFill>
                            <a:schemeClr val="tx1"/>
                          </a:solidFill>
                        </a:rPr>
                        <a:t>Specific</a:t>
                      </a:r>
                      <a:r>
                        <a:rPr lang="fr-FR" sz="1200" b="0" baseline="0" dirty="0" smtClean="0">
                          <a:solidFill>
                            <a:schemeClr val="tx1"/>
                          </a:solidFill>
                        </a:rPr>
                        <a:t> </a:t>
                      </a:r>
                      <a:r>
                        <a:rPr lang="fr-FR" sz="1200" b="0" baseline="0" dirty="0" err="1" smtClean="0">
                          <a:solidFill>
                            <a:schemeClr val="tx1"/>
                          </a:solidFill>
                        </a:rPr>
                        <a:t>Economic</a:t>
                      </a:r>
                      <a:r>
                        <a:rPr lang="fr-FR" sz="1200" b="0" baseline="0" dirty="0" smtClean="0">
                          <a:solidFill>
                            <a:schemeClr val="tx1"/>
                          </a:solidFill>
                        </a:rPr>
                        <a:t> Zone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68459">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Real </a:t>
                      </a:r>
                      <a:r>
                        <a:rPr lang="fr-FR" sz="1200" b="0" dirty="0" err="1" smtClean="0">
                          <a:solidFill>
                            <a:schemeClr val="tx1"/>
                          </a:solidFill>
                        </a:rPr>
                        <a:t>estate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5286">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Property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65286">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Residential &amp; commercial</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5286">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Expected</a:t>
                      </a:r>
                      <a:r>
                        <a:rPr lang="fr-FR" sz="1200" b="0" dirty="0" smtClean="0">
                          <a:solidFill>
                            <a:schemeClr val="tx1"/>
                          </a:solidFill>
                        </a:rPr>
                        <a:t> </a:t>
                      </a:r>
                      <a:r>
                        <a:rPr lang="fr-FR" sz="1200" b="0" dirty="0" err="1" smtClean="0">
                          <a:solidFill>
                            <a:schemeClr val="tx1"/>
                          </a:solidFill>
                        </a:rPr>
                        <a:t>completion</a:t>
                      </a:r>
                      <a:r>
                        <a:rPr lang="fr-FR" sz="1200" b="0" dirty="0" smtClean="0">
                          <a:solidFill>
                            <a:schemeClr val="tx1"/>
                          </a:solidFill>
                        </a:rPr>
                        <a:t> in 2030</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442143">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fr-FR" sz="1200" b="0" dirty="0" smtClean="0">
                          <a:solidFill>
                            <a:schemeClr val="tx1"/>
                          </a:solidFill>
                        </a:rPr>
                        <a:t>$520 million in </a:t>
                      </a:r>
                      <a:r>
                        <a:rPr lang="fr-FR" sz="1200" b="0" dirty="0" err="1" smtClean="0">
                          <a:solidFill>
                            <a:schemeClr val="tx1"/>
                          </a:solidFill>
                        </a:rPr>
                        <a:t>January</a:t>
                      </a:r>
                      <a:r>
                        <a:rPr lang="fr-FR" sz="1200" b="0" dirty="0" smtClean="0">
                          <a:solidFill>
                            <a:schemeClr val="tx1"/>
                          </a:solidFill>
                        </a:rPr>
                        <a:t> 2012</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Shanghai </a:t>
                      </a:r>
                      <a:r>
                        <a:rPr lang="fr-FR" sz="1200" b="0" baseline="0" dirty="0" err="1" smtClean="0">
                          <a:solidFill>
                            <a:schemeClr val="tx1"/>
                          </a:solidFill>
                        </a:rPr>
                        <a:t>Wanfeng</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7337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none </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58627">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Cross-referencing of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sp>
        <p:nvSpPr>
          <p:cNvPr id="17" name="ZoneTexte 16"/>
          <p:cNvSpPr txBox="1"/>
          <p:nvPr/>
        </p:nvSpPr>
        <p:spPr>
          <a:xfrm>
            <a:off x="172719" y="2736321"/>
            <a:ext cx="5029202" cy="1754326"/>
          </a:xfrm>
          <a:prstGeom prst="rect">
            <a:avLst/>
          </a:prstGeom>
          <a:noFill/>
        </p:spPr>
        <p:txBody>
          <a:bodyPr wrap="square" rtlCol="0">
            <a:spAutoFit/>
          </a:bodyPr>
          <a:lstStyle/>
          <a:p>
            <a:pPr algn="just"/>
            <a:r>
              <a:rPr lang="en-GB" sz="1200" dirty="0"/>
              <a:t>This SEZ will, when fully constructed, consist of commercial, residential and tourist areas. It will eventually cover 365 hectares. The investment group </a:t>
            </a:r>
            <a:r>
              <a:rPr lang="en-GB" sz="1200" dirty="0" smtClean="0"/>
              <a:t>Shanghai </a:t>
            </a:r>
            <a:r>
              <a:rPr lang="en-GB" sz="1200" dirty="0" err="1" smtClean="0"/>
              <a:t>Wangeng</a:t>
            </a:r>
            <a:r>
              <a:rPr lang="en-GB" sz="1200" dirty="0" smtClean="0"/>
              <a:t> </a:t>
            </a:r>
            <a:r>
              <a:rPr lang="en-GB" sz="1200" dirty="0"/>
              <a:t>Group is well known in China for its construction of shopping centres. In the press, one can read unclear information about the total amount of the planned investments (we can read $1600 million or $5000 million). These differences make us think that the investment will be spread out in several stages. In the end, it is a project where little information is available and at the moment only a small part of the residential buildings have been built. </a:t>
            </a:r>
          </a:p>
        </p:txBody>
      </p:sp>
      <p:sp>
        <p:nvSpPr>
          <p:cNvPr id="9" name="ZoneTexte 8"/>
          <p:cNvSpPr txBox="1"/>
          <p:nvPr/>
        </p:nvSpPr>
        <p:spPr>
          <a:xfrm>
            <a:off x="264160" y="5943847"/>
            <a:ext cx="4846320" cy="1615827"/>
          </a:xfrm>
          <a:prstGeom prst="rect">
            <a:avLst/>
          </a:prstGeom>
          <a:noFill/>
        </p:spPr>
        <p:txBody>
          <a:bodyPr wrap="square" rtlCol="0">
            <a:spAutoFit/>
          </a:bodyPr>
          <a:lstStyle/>
          <a:p>
            <a:r>
              <a:rPr lang="en-GB" sz="900" dirty="0"/>
              <a:t>https://www.thenationalnews.com/business/property/chinese-company-in-a-major-property-project-in-laos-1.454097</a:t>
            </a:r>
          </a:p>
          <a:p>
            <a:r>
              <a:rPr lang="en-GB" sz="900" dirty="0"/>
              <a:t>https://www.thailand-business-news.com/asean/laos/43574-china-increases-its-presence-in-laos.html</a:t>
            </a:r>
          </a:p>
          <a:p>
            <a:r>
              <a:rPr lang="en-GB" sz="900" dirty="0"/>
              <a:t>https://www.zawya.com/mena/en/project/160420114433/that-luang-lake-specific-economic-zone-project/</a:t>
            </a:r>
          </a:p>
          <a:p>
            <a:r>
              <a:rPr lang="en-GB" sz="900" dirty="0"/>
              <a:t>https://www.youtube.com/watch?v=6nbEv7-L6hQ</a:t>
            </a:r>
          </a:p>
          <a:p>
            <a:r>
              <a:rPr lang="en-GB" sz="900" dirty="0"/>
              <a:t>http://asiaweekly.com/turning-point/</a:t>
            </a:r>
          </a:p>
          <a:p>
            <a:r>
              <a:rPr lang="en-GB" sz="900" dirty="0"/>
              <a:t>http://en.whwanfeng.com/columns_detail/columnsId=96&amp;FrontColumns_navigation01-1537597592576FirstColumnId=96.html</a:t>
            </a:r>
          </a:p>
          <a:p>
            <a:r>
              <a:rPr lang="en-GB" sz="900" dirty="0"/>
              <a:t>https://rentsbuy.com/2020/12/over-us100m-spent-on-that-luang-marsh-project-vientiane</a:t>
            </a:r>
            <a:r>
              <a:rPr lang="en-GB" sz="900" dirty="0" smtClean="0"/>
              <a:t>/</a:t>
            </a:r>
            <a:endParaRPr lang="en-GB" sz="900" dirty="0"/>
          </a:p>
        </p:txBody>
      </p:sp>
      <p:pic>
        <p:nvPicPr>
          <p:cNvPr id="4" name="Image 3"/>
          <p:cNvPicPr>
            <a:picLocks noChangeAspect="1"/>
          </p:cNvPicPr>
          <p:nvPr/>
        </p:nvPicPr>
        <p:blipFill>
          <a:blip r:embed="rId2"/>
          <a:stretch>
            <a:fillRect/>
          </a:stretch>
        </p:blipFill>
        <p:spPr>
          <a:xfrm>
            <a:off x="5346700" y="-1"/>
            <a:ext cx="5354898" cy="4561840"/>
          </a:xfrm>
          <a:prstGeom prst="rect">
            <a:avLst/>
          </a:prstGeom>
        </p:spPr>
      </p:pic>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l="11706" r="8111"/>
          <a:stretch/>
        </p:blipFill>
        <p:spPr>
          <a:xfrm>
            <a:off x="5341256" y="4561838"/>
            <a:ext cx="5360341" cy="2997836"/>
          </a:xfrm>
          <a:prstGeom prst="rect">
            <a:avLst/>
          </a:prstGeom>
        </p:spPr>
      </p:pic>
      <p:sp>
        <p:nvSpPr>
          <p:cNvPr id="16" name="ZoneTexte 15"/>
          <p:cNvSpPr txBox="1"/>
          <p:nvPr/>
        </p:nvSpPr>
        <p:spPr>
          <a:xfrm>
            <a:off x="5359034" y="7128788"/>
            <a:ext cx="5342564" cy="430887"/>
          </a:xfrm>
          <a:prstGeom prst="rect">
            <a:avLst/>
          </a:prstGeom>
          <a:noFill/>
        </p:spPr>
        <p:txBody>
          <a:bodyPr wrap="square" rtlCol="0">
            <a:spAutoFit/>
          </a:bodyPr>
          <a:lstStyle/>
          <a:p>
            <a:pPr algn="r"/>
            <a:r>
              <a:rPr lang="en-GB" sz="1100" dirty="0">
                <a:solidFill>
                  <a:schemeClr val="bg1"/>
                </a:solidFill>
              </a:rPr>
              <a:t>Artist’s rendition of the planned That </a:t>
            </a:r>
            <a:r>
              <a:rPr lang="en-GB" sz="1100" dirty="0" err="1">
                <a:solidFill>
                  <a:schemeClr val="bg1"/>
                </a:solidFill>
              </a:rPr>
              <a:t>Luang</a:t>
            </a:r>
            <a:r>
              <a:rPr lang="en-GB" sz="1100" dirty="0">
                <a:solidFill>
                  <a:schemeClr val="bg1"/>
                </a:solidFill>
              </a:rPr>
              <a:t> Lake SEZ or </a:t>
            </a:r>
            <a:r>
              <a:rPr lang="en-GB" sz="1100" dirty="0" err="1">
                <a:solidFill>
                  <a:schemeClr val="bg1"/>
                </a:solidFill>
              </a:rPr>
              <a:t>Meuang</a:t>
            </a:r>
            <a:r>
              <a:rPr lang="en-GB" sz="1100" dirty="0">
                <a:solidFill>
                  <a:schemeClr val="bg1"/>
                </a:solidFill>
              </a:rPr>
              <a:t> Chin. Source: http://www.investlaos.gov.la/index.php/where-to-invest/special-economic-zone?start=7 </a:t>
            </a:r>
          </a:p>
        </p:txBody>
      </p:sp>
    </p:spTree>
    <p:extLst>
      <p:ext uri="{BB962C8B-B14F-4D97-AF65-F5344CB8AC3E}">
        <p14:creationId xmlns:p14="http://schemas.microsoft.com/office/powerpoint/2010/main" val="1576916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718099483"/>
              </p:ext>
            </p:extLst>
          </p:nvPr>
        </p:nvGraphicFramePr>
        <p:xfrm>
          <a:off x="172719" y="164359"/>
          <a:ext cx="5029202" cy="2560320"/>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65286">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Vientiane </a:t>
                      </a:r>
                      <a:r>
                        <a:rPr lang="fr-FR" sz="1200" b="0" dirty="0" err="1" smtClean="0">
                          <a:solidFill>
                            <a:schemeClr val="tx1"/>
                          </a:solidFill>
                        </a:rPr>
                        <a:t>Saysettha</a:t>
                      </a:r>
                      <a:r>
                        <a:rPr lang="fr-FR" sz="1200" b="0" dirty="0" smtClean="0">
                          <a:solidFill>
                            <a:schemeClr val="tx1"/>
                          </a:solidFill>
                        </a:rPr>
                        <a:t> </a:t>
                      </a:r>
                      <a:r>
                        <a:rPr lang="fr-FR" sz="1200" b="0" dirty="0" err="1" smtClean="0">
                          <a:solidFill>
                            <a:schemeClr val="tx1"/>
                          </a:solidFill>
                        </a:rPr>
                        <a:t>Development</a:t>
                      </a:r>
                      <a:r>
                        <a:rPr lang="fr-FR" sz="1200" b="0" dirty="0" smtClean="0">
                          <a:solidFill>
                            <a:schemeClr val="tx1"/>
                          </a:solidFill>
                        </a:rPr>
                        <a:t> Zone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68459">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smtClean="0">
                          <a:solidFill>
                            <a:schemeClr val="tx1"/>
                          </a:solidFill>
                        </a:rPr>
                        <a:t>Real </a:t>
                      </a:r>
                      <a:r>
                        <a:rPr lang="fr-FR" sz="1200" b="0" dirty="0" err="1" smtClean="0">
                          <a:solidFill>
                            <a:schemeClr val="tx1"/>
                          </a:solidFill>
                        </a:rPr>
                        <a:t>estate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5286">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Property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65286">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Residential &amp; commercial &amp; industry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5286">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Expected</a:t>
                      </a:r>
                      <a:r>
                        <a:rPr lang="fr-FR" sz="1200" b="0" dirty="0" smtClean="0">
                          <a:solidFill>
                            <a:schemeClr val="tx1"/>
                          </a:solidFill>
                        </a:rPr>
                        <a:t> </a:t>
                      </a:r>
                      <a:r>
                        <a:rPr lang="fr-FR" sz="1200" b="0" dirty="0" err="1" smtClean="0">
                          <a:solidFill>
                            <a:schemeClr val="tx1"/>
                          </a:solidFill>
                        </a:rPr>
                        <a:t>completion</a:t>
                      </a:r>
                      <a:r>
                        <a:rPr lang="fr-FR" sz="1200" b="0" dirty="0" smtClean="0">
                          <a:solidFill>
                            <a:schemeClr val="tx1"/>
                          </a:solidFill>
                        </a:rPr>
                        <a:t> in 2030</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442143">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fr-FR" sz="1200" b="0" dirty="0" smtClean="0">
                          <a:solidFill>
                            <a:schemeClr val="tx1"/>
                          </a:solidFill>
                        </a:rPr>
                        <a:t>$100 million in </a:t>
                      </a:r>
                      <a:r>
                        <a:rPr lang="fr-FR" sz="1200" b="0" dirty="0" err="1" smtClean="0">
                          <a:solidFill>
                            <a:schemeClr val="tx1"/>
                          </a:solidFill>
                        </a:rPr>
                        <a:t>December</a:t>
                      </a:r>
                      <a:r>
                        <a:rPr lang="fr-FR" sz="1200" b="0" dirty="0" smtClean="0">
                          <a:solidFill>
                            <a:schemeClr val="tx1"/>
                          </a:solidFill>
                        </a:rPr>
                        <a:t> 2015</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Yunnan Construction</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7337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err="1" smtClean="0"/>
                        <a:t>Saysettha</a:t>
                      </a:r>
                      <a:r>
                        <a:rPr lang="en-GB" sz="1200" dirty="0" smtClean="0"/>
                        <a:t> Development Zone </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58627">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Analysis of official documents and matching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sp>
        <p:nvSpPr>
          <p:cNvPr id="17" name="ZoneTexte 16"/>
          <p:cNvSpPr txBox="1"/>
          <p:nvPr/>
        </p:nvSpPr>
        <p:spPr>
          <a:xfrm>
            <a:off x="172719" y="2764603"/>
            <a:ext cx="5029202" cy="1569660"/>
          </a:xfrm>
          <a:prstGeom prst="rect">
            <a:avLst/>
          </a:prstGeom>
          <a:noFill/>
        </p:spPr>
        <p:txBody>
          <a:bodyPr wrap="square" rtlCol="0">
            <a:spAutoFit/>
          </a:bodyPr>
          <a:lstStyle/>
          <a:p>
            <a:pPr algn="just"/>
            <a:r>
              <a:rPr lang="en-GB" sz="1200" dirty="0"/>
              <a:t>The Special Economic Zone is located 14km northeast of the city centre of Vientiane. Its proximity (1.4km) to the China-Laos railway line is a major asset for the SEZ launched in November 2010. Indeed, the first phase of development is based on the reception of international companies (a first investment of 1000$ million). The second phase will then focus on logistics, trade and real estate (4000$ </a:t>
            </a:r>
            <a:r>
              <a:rPr lang="en-GB" sz="1200" dirty="0" err="1"/>
              <a:t>milion</a:t>
            </a:r>
            <a:r>
              <a:rPr lang="en-GB" sz="1200" dirty="0"/>
              <a:t>). In the long term, this area, which is far from the capital's current city centre, is seen as the future sub-centre of the city of Vientiane. </a:t>
            </a:r>
          </a:p>
        </p:txBody>
      </p:sp>
      <p:sp>
        <p:nvSpPr>
          <p:cNvPr id="9" name="ZoneTexte 8"/>
          <p:cNvSpPr txBox="1"/>
          <p:nvPr/>
        </p:nvSpPr>
        <p:spPr>
          <a:xfrm>
            <a:off x="264160" y="6497846"/>
            <a:ext cx="4846320" cy="1061829"/>
          </a:xfrm>
          <a:prstGeom prst="rect">
            <a:avLst/>
          </a:prstGeom>
          <a:noFill/>
        </p:spPr>
        <p:txBody>
          <a:bodyPr wrap="square" rtlCol="0">
            <a:spAutoFit/>
          </a:bodyPr>
          <a:lstStyle/>
          <a:p>
            <a:r>
              <a:rPr lang="en-GB" sz="900" dirty="0" smtClean="0"/>
              <a:t>The_Comparison_of_Business_Environment_in_Developm.pdf</a:t>
            </a:r>
          </a:p>
          <a:p>
            <a:r>
              <a:rPr lang="en-GB" sz="900" dirty="0"/>
              <a:t>https://www.zawya.com/mena/en/project/210519052351/vientiane-saysettha-development-zone-project</a:t>
            </a:r>
            <a:r>
              <a:rPr lang="en-GB" sz="900" dirty="0" smtClean="0"/>
              <a:t>/</a:t>
            </a:r>
          </a:p>
          <a:p>
            <a:r>
              <a:rPr lang="en-GB" sz="900" dirty="0"/>
              <a:t>https://</a:t>
            </a:r>
            <a:r>
              <a:rPr lang="en-GB" sz="900" dirty="0" smtClean="0"/>
              <a:t>www.youtube.com/watch?v=P9pwapswiME</a:t>
            </a:r>
          </a:p>
          <a:p>
            <a:r>
              <a:rPr lang="en-GB" sz="900" dirty="0"/>
              <a:t>http://</a:t>
            </a:r>
            <a:r>
              <a:rPr lang="en-GB" sz="900" dirty="0" smtClean="0"/>
              <a:t>www.lvsdz.com/list/zllhtzenglishPc/9/669/auto/20/0.html</a:t>
            </a:r>
          </a:p>
          <a:p>
            <a:r>
              <a:rPr lang="en-GB" sz="900" dirty="0"/>
              <a:t>http://</a:t>
            </a:r>
            <a:r>
              <a:rPr lang="en-GB" sz="900" dirty="0" smtClean="0"/>
              <a:t>www.xinhuanet.com/english/2019-03/08/c_137878116.htm</a:t>
            </a:r>
          </a:p>
          <a:p>
            <a:r>
              <a:rPr lang="en-GB" sz="900" dirty="0"/>
              <a:t>http://</a:t>
            </a:r>
            <a:r>
              <a:rPr lang="en-GB" sz="900" dirty="0" smtClean="0"/>
              <a:t>en.yoic.cn/m/1865.html</a:t>
            </a:r>
          </a:p>
        </p:txBody>
      </p:sp>
      <p:pic>
        <p:nvPicPr>
          <p:cNvPr id="2" name="Image 1"/>
          <p:cNvPicPr>
            <a:picLocks noChangeAspect="1"/>
          </p:cNvPicPr>
          <p:nvPr/>
        </p:nvPicPr>
        <p:blipFill>
          <a:blip r:embed="rId2"/>
          <a:stretch>
            <a:fillRect/>
          </a:stretch>
        </p:blipFill>
        <p:spPr>
          <a:xfrm>
            <a:off x="5359034" y="-1"/>
            <a:ext cx="5332779" cy="4574963"/>
          </a:xfrm>
          <a:prstGeom prst="rect">
            <a:avLst/>
          </a:prstGeom>
        </p:spPr>
      </p:pic>
      <p:pic>
        <p:nvPicPr>
          <p:cNvPr id="3" name="Image 2"/>
          <p:cNvPicPr>
            <a:picLocks noChangeAspect="1"/>
          </p:cNvPicPr>
          <p:nvPr/>
        </p:nvPicPr>
        <p:blipFill rotWithShape="1">
          <a:blip r:embed="rId3">
            <a:extLst>
              <a:ext uri="{28A0092B-C50C-407E-A947-70E740481C1C}">
                <a14:useLocalDpi xmlns:a14="http://schemas.microsoft.com/office/drawing/2010/main" val="0"/>
              </a:ext>
            </a:extLst>
          </a:blip>
          <a:srcRect t="8309" b="17039"/>
          <a:stretch/>
        </p:blipFill>
        <p:spPr>
          <a:xfrm>
            <a:off x="5359034" y="4574962"/>
            <a:ext cx="5332779" cy="2984713"/>
          </a:xfrm>
          <a:prstGeom prst="rect">
            <a:avLst/>
          </a:prstGeom>
        </p:spPr>
      </p:pic>
      <p:sp>
        <p:nvSpPr>
          <p:cNvPr id="16" name="ZoneTexte 15"/>
          <p:cNvSpPr txBox="1"/>
          <p:nvPr/>
        </p:nvSpPr>
        <p:spPr>
          <a:xfrm>
            <a:off x="5346700" y="7128787"/>
            <a:ext cx="5342564" cy="430887"/>
          </a:xfrm>
          <a:prstGeom prst="rect">
            <a:avLst/>
          </a:prstGeom>
          <a:noFill/>
        </p:spPr>
        <p:txBody>
          <a:bodyPr wrap="square" rtlCol="0">
            <a:spAutoFit/>
          </a:bodyPr>
          <a:lstStyle/>
          <a:p>
            <a:pPr algn="r"/>
            <a:r>
              <a:rPr lang="en-GB" sz="1100" dirty="0">
                <a:solidFill>
                  <a:schemeClr val="bg1"/>
                </a:solidFill>
              </a:rPr>
              <a:t>Development Zone Master </a:t>
            </a:r>
            <a:r>
              <a:rPr lang="en-GB" sz="1100" dirty="0" smtClean="0">
                <a:solidFill>
                  <a:schemeClr val="bg1"/>
                </a:solidFill>
              </a:rPr>
              <a:t>Plan</a:t>
            </a:r>
          </a:p>
          <a:p>
            <a:pPr algn="r"/>
            <a:r>
              <a:rPr lang="en-GB" sz="1100" dirty="0">
                <a:solidFill>
                  <a:schemeClr val="bg1"/>
                </a:solidFill>
              </a:rPr>
              <a:t>http://www.lvsdz.com/view/zllhtzenglishPc/9/548/view/35.html</a:t>
            </a:r>
          </a:p>
        </p:txBody>
      </p:sp>
    </p:spTree>
    <p:extLst>
      <p:ext uri="{BB962C8B-B14F-4D97-AF65-F5344CB8AC3E}">
        <p14:creationId xmlns:p14="http://schemas.microsoft.com/office/powerpoint/2010/main" val="307007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2468525018"/>
              </p:ext>
            </p:extLst>
          </p:nvPr>
        </p:nvGraphicFramePr>
        <p:xfrm>
          <a:off x="172719" y="164359"/>
          <a:ext cx="5029202" cy="2461747"/>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65286">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Hin</a:t>
                      </a:r>
                      <a:r>
                        <a:rPr lang="fr-FR" sz="1200" b="0" dirty="0" smtClean="0">
                          <a:solidFill>
                            <a:schemeClr val="tx1"/>
                          </a:solidFill>
                        </a:rPr>
                        <a:t> </a:t>
                      </a:r>
                      <a:r>
                        <a:rPr lang="fr-FR" sz="1200" b="0" dirty="0" err="1" smtClean="0">
                          <a:solidFill>
                            <a:schemeClr val="tx1"/>
                          </a:solidFill>
                        </a:rPr>
                        <a:t>Huep</a:t>
                      </a:r>
                      <a:r>
                        <a:rPr lang="fr-FR" sz="1200" b="0" dirty="0" smtClean="0">
                          <a:solidFill>
                            <a:schemeClr val="tx1"/>
                          </a:solidFill>
                        </a:rPr>
                        <a:t> </a:t>
                      </a:r>
                      <a:r>
                        <a:rPr lang="fr-FR" sz="1200" b="0" dirty="0" err="1" smtClean="0">
                          <a:solidFill>
                            <a:schemeClr val="tx1"/>
                          </a:solidFill>
                        </a:rPr>
                        <a:t>cement</a:t>
                      </a:r>
                      <a:r>
                        <a:rPr lang="fr-FR" sz="1200" b="0" dirty="0" smtClean="0">
                          <a:solidFill>
                            <a:schemeClr val="tx1"/>
                          </a:solidFill>
                        </a:rPr>
                        <a:t> plant</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68459">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Real estate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5286">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Construction</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65286">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Factory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5286">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baseline="0" dirty="0" smtClean="0">
                          <a:solidFill>
                            <a:schemeClr val="tx1"/>
                          </a:solidFill>
                        </a:rPr>
                        <a:t>2017</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442143">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fr-FR" sz="1200" b="0" dirty="0" smtClean="0">
                          <a:solidFill>
                            <a:schemeClr val="tx1"/>
                          </a:solidFill>
                        </a:rPr>
                        <a:t>$210 million in July 2017</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a:t>
                      </a:r>
                      <a:r>
                        <a:rPr lang="fr-FR" sz="1200" b="0" baseline="0" dirty="0" err="1" smtClean="0">
                          <a:solidFill>
                            <a:schemeClr val="tx1"/>
                          </a:solidFill>
                        </a:rPr>
                        <a:t>Hongshi</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7337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none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58627">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Cross-referencing of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sp>
        <p:nvSpPr>
          <p:cNvPr id="17" name="ZoneTexte 16"/>
          <p:cNvSpPr txBox="1"/>
          <p:nvPr/>
        </p:nvSpPr>
        <p:spPr>
          <a:xfrm>
            <a:off x="172719" y="2764603"/>
            <a:ext cx="5029202" cy="1015663"/>
          </a:xfrm>
          <a:prstGeom prst="rect">
            <a:avLst/>
          </a:prstGeom>
          <a:noFill/>
        </p:spPr>
        <p:txBody>
          <a:bodyPr wrap="square" rtlCol="0">
            <a:spAutoFit/>
          </a:bodyPr>
          <a:lstStyle/>
          <a:p>
            <a:pPr algn="just"/>
            <a:r>
              <a:rPr lang="en-GB" sz="1200" dirty="0"/>
              <a:t>We found very little information about this cement factory. Some articles report the usefulness of this factory in the construction of useful infrastructures for the inhabitants (bridges, petrol station). We could read that the factory was using "eco-friendly technologies" but we remain extremely sceptical about this information. </a:t>
            </a:r>
          </a:p>
        </p:txBody>
      </p:sp>
      <p:sp>
        <p:nvSpPr>
          <p:cNvPr id="9" name="ZoneTexte 8"/>
          <p:cNvSpPr txBox="1"/>
          <p:nvPr/>
        </p:nvSpPr>
        <p:spPr>
          <a:xfrm>
            <a:off x="264160" y="6497846"/>
            <a:ext cx="4846320" cy="1061829"/>
          </a:xfrm>
          <a:prstGeom prst="rect">
            <a:avLst/>
          </a:prstGeom>
          <a:noFill/>
        </p:spPr>
        <p:txBody>
          <a:bodyPr wrap="square" rtlCol="0">
            <a:spAutoFit/>
          </a:bodyPr>
          <a:lstStyle/>
          <a:p>
            <a:r>
              <a:rPr lang="en-GB" sz="900" dirty="0"/>
              <a:t>http://</a:t>
            </a:r>
            <a:r>
              <a:rPr lang="en-GB" sz="900" dirty="0" smtClean="0"/>
              <a:t>www.china.org.cn/world/Off_the_Wire/2020-10/26/content_76844066.htm</a:t>
            </a:r>
          </a:p>
          <a:p>
            <a:r>
              <a:rPr lang="en-GB" sz="900" dirty="0"/>
              <a:t>https://www.silkroadbriefing.com/news/2018/02/01/chinas-hongshi-issues-first-belt-road-bond-shanghai-laos-project</a:t>
            </a:r>
            <a:r>
              <a:rPr lang="en-GB" sz="900" dirty="0" smtClean="0"/>
              <a:t>/</a:t>
            </a:r>
          </a:p>
          <a:p>
            <a:r>
              <a:rPr lang="en-GB" sz="900" dirty="0"/>
              <a:t>http://</a:t>
            </a:r>
            <a:r>
              <a:rPr lang="en-GB" sz="900" dirty="0" smtClean="0"/>
              <a:t>www.xinhuanet.com/english/2018-02/09/c_136962518.htm</a:t>
            </a:r>
          </a:p>
          <a:p>
            <a:r>
              <a:rPr lang="en-GB" sz="900" dirty="0"/>
              <a:t>https://</a:t>
            </a:r>
            <a:r>
              <a:rPr lang="en-GB" sz="900" dirty="0" smtClean="0"/>
              <a:t>www.aggbusiness.com/node/132550</a:t>
            </a:r>
          </a:p>
          <a:p>
            <a:r>
              <a:rPr lang="en-GB" sz="900" dirty="0"/>
              <a:t>https://</a:t>
            </a:r>
            <a:r>
              <a:rPr lang="en-GB" sz="900" dirty="0" smtClean="0"/>
              <a:t>www.cemnet.com/global-cement-report/facility/hin-huep</a:t>
            </a:r>
          </a:p>
          <a:p>
            <a:r>
              <a:rPr lang="en-GB" sz="900" dirty="0"/>
              <a:t>https://</a:t>
            </a:r>
            <a:r>
              <a:rPr lang="en-GB" sz="900" dirty="0" smtClean="0"/>
              <a:t>en.imsilkroad.com/p/84242.html</a:t>
            </a: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6700" y="2234"/>
            <a:ext cx="5345113" cy="4570492"/>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699" y="4574962"/>
            <a:ext cx="5345114" cy="2984713"/>
          </a:xfrm>
          <a:prstGeom prst="rect">
            <a:avLst/>
          </a:prstGeom>
        </p:spPr>
      </p:pic>
      <p:sp>
        <p:nvSpPr>
          <p:cNvPr id="16" name="ZoneTexte 15"/>
          <p:cNvSpPr txBox="1"/>
          <p:nvPr/>
        </p:nvSpPr>
        <p:spPr>
          <a:xfrm>
            <a:off x="5346700" y="7128787"/>
            <a:ext cx="5342564" cy="430887"/>
          </a:xfrm>
          <a:prstGeom prst="rect">
            <a:avLst/>
          </a:prstGeom>
          <a:noFill/>
        </p:spPr>
        <p:txBody>
          <a:bodyPr wrap="square" rtlCol="0">
            <a:spAutoFit/>
          </a:bodyPr>
          <a:lstStyle/>
          <a:p>
            <a:pPr algn="r"/>
            <a:r>
              <a:rPr lang="en-GB" sz="1100" dirty="0">
                <a:solidFill>
                  <a:schemeClr val="bg1"/>
                </a:solidFill>
              </a:rPr>
              <a:t>Development Zone Master </a:t>
            </a:r>
            <a:r>
              <a:rPr lang="en-GB" sz="1100" dirty="0" smtClean="0">
                <a:solidFill>
                  <a:schemeClr val="bg1"/>
                </a:solidFill>
              </a:rPr>
              <a:t>Plan</a:t>
            </a:r>
          </a:p>
          <a:p>
            <a:pPr algn="r"/>
            <a:r>
              <a:rPr lang="en-GB" sz="1100" dirty="0">
                <a:solidFill>
                  <a:schemeClr val="bg1"/>
                </a:solidFill>
              </a:rPr>
              <a:t>http://www.lvsdz.com/view/zllhtzenglishPc/9/548/view/35.html</a:t>
            </a:r>
          </a:p>
        </p:txBody>
      </p:sp>
    </p:spTree>
    <p:extLst>
      <p:ext uri="{BB962C8B-B14F-4D97-AF65-F5344CB8AC3E}">
        <p14:creationId xmlns:p14="http://schemas.microsoft.com/office/powerpoint/2010/main" val="3434429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161708513"/>
              </p:ext>
            </p:extLst>
          </p:nvPr>
        </p:nvGraphicFramePr>
        <p:xfrm>
          <a:off x="172719" y="164359"/>
          <a:ext cx="5029202" cy="2461747"/>
        </p:xfrm>
        <a:graphic>
          <a:graphicData uri="http://schemas.openxmlformats.org/drawingml/2006/table">
            <a:tbl>
              <a:tblPr firstRow="1" bandRow="1">
                <a:tableStyleId>{5C22544A-7EE6-4342-B048-85BDC9FD1C3A}</a:tableStyleId>
              </a:tblPr>
              <a:tblGrid>
                <a:gridCol w="1889761">
                  <a:extLst>
                    <a:ext uri="{9D8B030D-6E8A-4147-A177-3AD203B41FA5}">
                      <a16:colId xmlns:a16="http://schemas.microsoft.com/office/drawing/2014/main" val="3275214789"/>
                    </a:ext>
                  </a:extLst>
                </a:gridCol>
                <a:gridCol w="3139441">
                  <a:extLst>
                    <a:ext uri="{9D8B030D-6E8A-4147-A177-3AD203B41FA5}">
                      <a16:colId xmlns:a16="http://schemas.microsoft.com/office/drawing/2014/main" val="4205958262"/>
                    </a:ext>
                  </a:extLst>
                </a:gridCol>
              </a:tblGrid>
              <a:tr h="265286">
                <a:tc>
                  <a:txBody>
                    <a:bodyPr/>
                    <a:lstStyle/>
                    <a:p>
                      <a:pPr algn="r"/>
                      <a:r>
                        <a:rPr lang="fr-FR" sz="1200" b="1" i="0" dirty="0" smtClean="0">
                          <a:solidFill>
                            <a:schemeClr val="tx1"/>
                          </a:solidFill>
                          <a:latin typeface="+mn-lt"/>
                        </a:rPr>
                        <a:t>Project</a:t>
                      </a:r>
                      <a:r>
                        <a:rPr lang="fr-FR" sz="1200" b="1" i="0" baseline="0" dirty="0" smtClean="0">
                          <a:solidFill>
                            <a:schemeClr val="tx1"/>
                          </a:solidFill>
                          <a:latin typeface="+mn-lt"/>
                        </a:rPr>
                        <a:t> </a:t>
                      </a:r>
                      <a:r>
                        <a:rPr lang="en-GB" sz="1200" b="1" i="0" baseline="0" noProof="0" dirty="0" smtClean="0">
                          <a:solidFill>
                            <a:schemeClr val="tx1"/>
                          </a:solidFill>
                          <a:latin typeface="+mn-lt"/>
                        </a:rPr>
                        <a:t>name :</a:t>
                      </a:r>
                      <a:endParaRPr lang="en-GB" sz="1200" b="1" i="0" noProof="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Jixiang</a:t>
                      </a:r>
                      <a:r>
                        <a:rPr lang="fr-FR" sz="1200" b="0" baseline="0" dirty="0" smtClean="0">
                          <a:solidFill>
                            <a:schemeClr val="tx1"/>
                          </a:solidFill>
                        </a:rPr>
                        <a:t> </a:t>
                      </a:r>
                      <a:r>
                        <a:rPr lang="fr-FR" sz="1200" b="0" baseline="0" dirty="0" err="1" smtClean="0">
                          <a:solidFill>
                            <a:schemeClr val="tx1"/>
                          </a:solidFill>
                        </a:rPr>
                        <a:t>cement</a:t>
                      </a:r>
                      <a:r>
                        <a:rPr lang="fr-FR" sz="1200" b="0" baseline="0" dirty="0" smtClean="0">
                          <a:solidFill>
                            <a:schemeClr val="tx1"/>
                          </a:solidFill>
                        </a:rPr>
                        <a:t> </a:t>
                      </a:r>
                      <a:r>
                        <a:rPr lang="fr-FR" sz="1200" b="0" baseline="0" dirty="0" err="1" smtClean="0">
                          <a:solidFill>
                            <a:schemeClr val="tx1"/>
                          </a:solidFill>
                        </a:rPr>
                        <a:t>factory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9968543"/>
                  </a:ext>
                </a:extLst>
              </a:tr>
              <a:tr h="268459">
                <a:tc>
                  <a:txBody>
                    <a:bodyPr/>
                    <a:lstStyle/>
                    <a:p>
                      <a:pPr algn="r"/>
                      <a:r>
                        <a:rPr lang="fr-FR" sz="1200" b="1" i="0" dirty="0" err="1" smtClean="0">
                          <a:solidFill>
                            <a:schemeClr val="tx1"/>
                          </a:solidFill>
                        </a:rPr>
                        <a:t>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Real estate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9693696"/>
                  </a:ext>
                </a:extLst>
              </a:tr>
              <a:tr h="265286">
                <a:tc>
                  <a:txBody>
                    <a:bodyPr/>
                    <a:lstStyle/>
                    <a:p>
                      <a:pPr algn="r"/>
                      <a:r>
                        <a:rPr lang="fr-FR" sz="1200" b="1" i="0" dirty="0" err="1" smtClean="0">
                          <a:solidFill>
                            <a:schemeClr val="tx1"/>
                          </a:solidFill>
                        </a:rPr>
                        <a:t>Subsector</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Construction</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11911149"/>
                  </a:ext>
                </a:extLst>
              </a:tr>
              <a:tr h="265286">
                <a:tc>
                  <a:txBody>
                    <a:bodyPr/>
                    <a:lstStyle/>
                    <a:p>
                      <a:pPr algn="r"/>
                      <a:r>
                        <a:rPr lang="fr-FR" sz="1200" b="1" i="0" dirty="0" smtClean="0">
                          <a:solidFill>
                            <a:schemeClr val="tx1"/>
                          </a:solidFill>
                        </a:rPr>
                        <a:t>Type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Factory</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8397667"/>
                  </a:ext>
                </a:extLst>
              </a:tr>
              <a:tr h="265286">
                <a:tc>
                  <a:txBody>
                    <a:bodyPr/>
                    <a:lstStyle/>
                    <a:p>
                      <a:pPr algn="r"/>
                      <a:r>
                        <a:rPr lang="fr-FR" sz="1200" b="1" i="0" dirty="0" smtClean="0">
                          <a:solidFill>
                            <a:schemeClr val="tx1"/>
                          </a:solidFill>
                        </a:rPr>
                        <a:t>Delivery date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200" b="0" dirty="0" err="1" smtClean="0">
                          <a:solidFill>
                            <a:schemeClr val="tx1"/>
                          </a:solidFill>
                        </a:rPr>
                        <a:t>December</a:t>
                      </a:r>
                      <a:r>
                        <a:rPr lang="fr-FR" sz="1200" b="0" dirty="0" smtClean="0">
                          <a:solidFill>
                            <a:schemeClr val="tx1"/>
                          </a:solidFill>
                        </a:rPr>
                        <a:t> 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3958035"/>
                  </a:ext>
                </a:extLst>
              </a:tr>
              <a:tr h="442143">
                <a:tc>
                  <a:txBody>
                    <a:bodyPr/>
                    <a:lstStyle/>
                    <a:p>
                      <a:pPr algn="r"/>
                      <a:r>
                        <a:rPr lang="fr-FR" sz="1200" b="1" i="0" dirty="0" err="1" smtClean="0">
                          <a:solidFill>
                            <a:schemeClr val="tx1"/>
                          </a:solidFill>
                        </a:rPr>
                        <a:t>Investments</a:t>
                      </a:r>
                      <a:r>
                        <a:rPr lang="fr-FR" sz="1200" b="1" i="0" dirty="0" smtClean="0">
                          <a:solidFill>
                            <a:schemeClr val="tx1"/>
                          </a:solidFill>
                        </a:rPr>
                        <a:t>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buFont typeface="Arial" panose="020B0604020202020204" pitchFamily="34" charset="0"/>
                        <a:buChar char="•"/>
                      </a:pPr>
                      <a:r>
                        <a:rPr lang="fr-FR" sz="1200" b="0" dirty="0" smtClean="0">
                          <a:solidFill>
                            <a:schemeClr val="tx1"/>
                          </a:solidFill>
                        </a:rPr>
                        <a:t>$120 million in </a:t>
                      </a:r>
                      <a:r>
                        <a:rPr lang="fr-FR" sz="1200" b="0" dirty="0" err="1" smtClean="0">
                          <a:solidFill>
                            <a:schemeClr val="tx1"/>
                          </a:solidFill>
                        </a:rPr>
                        <a:t>December</a:t>
                      </a:r>
                      <a:r>
                        <a:rPr lang="fr-FR" sz="1200" b="0" dirty="0" smtClean="0">
                          <a:solidFill>
                            <a:schemeClr val="tx1"/>
                          </a:solidFill>
                        </a:rPr>
                        <a:t> 2015</a:t>
                      </a:r>
                    </a:p>
                    <a:p>
                      <a:pPr marL="0" indent="0">
                        <a:buFont typeface="Arial" panose="020B0604020202020204" pitchFamily="34" charset="0"/>
                        <a:buNone/>
                      </a:pPr>
                      <a:r>
                        <a:rPr lang="fr-FR" sz="1200" b="0" dirty="0" smtClean="0">
                          <a:solidFill>
                            <a:schemeClr val="tx1"/>
                          </a:solidFill>
                        </a:rPr>
                        <a:t>Made</a:t>
                      </a:r>
                      <a:r>
                        <a:rPr lang="fr-FR" sz="1200" b="0" baseline="0" dirty="0" smtClean="0">
                          <a:solidFill>
                            <a:schemeClr val="tx1"/>
                          </a:solidFill>
                        </a:rPr>
                        <a:t> by Yunnan </a:t>
                      </a:r>
                      <a:r>
                        <a:rPr lang="fr-FR" sz="1200" b="0" baseline="0" dirty="0" err="1" smtClean="0">
                          <a:solidFill>
                            <a:schemeClr val="tx1"/>
                          </a:solidFill>
                        </a:rPr>
                        <a:t>Energy</a:t>
                      </a:r>
                      <a:r>
                        <a:rPr lang="fr-FR" sz="1200" b="0" baseline="0" dirty="0" smtClean="0">
                          <a:solidFill>
                            <a:schemeClr val="tx1"/>
                          </a:solidFill>
                        </a:rPr>
                        <a:t> Investment</a:t>
                      </a:r>
                      <a:endParaRPr lang="fr-FR"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6445878"/>
                  </a:ext>
                </a:extLst>
              </a:tr>
              <a:tr h="273371">
                <a:tc>
                  <a:txBody>
                    <a:bodyPr/>
                    <a:lstStyle/>
                    <a:p>
                      <a:pPr algn="r"/>
                      <a:r>
                        <a:rPr lang="fr-FR" sz="1200" b="1" i="0" dirty="0" smtClean="0">
                          <a:solidFill>
                            <a:schemeClr val="tx1"/>
                          </a:solidFill>
                        </a:rPr>
                        <a:t>Transaction party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none</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39283030"/>
                  </a:ext>
                </a:extLst>
              </a:tr>
              <a:tr h="358627">
                <a:tc>
                  <a:txBody>
                    <a:bodyPr/>
                    <a:lstStyle/>
                    <a:p>
                      <a:pPr algn="r"/>
                      <a:r>
                        <a:rPr lang="fr-FR" sz="1200" b="1" i="0" dirty="0" smtClean="0">
                          <a:solidFill>
                            <a:schemeClr val="tx1"/>
                          </a:solidFill>
                        </a:rPr>
                        <a:t>Method</a:t>
                      </a:r>
                      <a:r>
                        <a:rPr lang="fr-FR" sz="1200" b="1" i="0" baseline="0" dirty="0" smtClean="0">
                          <a:solidFill>
                            <a:schemeClr val="tx1"/>
                          </a:solidFill>
                        </a:rPr>
                        <a:t> of identification : </a:t>
                      </a:r>
                      <a:endParaRPr lang="en-GB" sz="1200" b="1" i="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200" dirty="0" smtClean="0"/>
                        <a:t>Cross-referencing of press articles</a:t>
                      </a:r>
                      <a:endParaRPr lang="en-GB"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6386083"/>
                  </a:ext>
                </a:extLst>
              </a:tr>
            </a:tbl>
          </a:graphicData>
        </a:graphic>
      </p:graphicFrame>
      <p:sp>
        <p:nvSpPr>
          <p:cNvPr id="17" name="ZoneTexte 16"/>
          <p:cNvSpPr txBox="1"/>
          <p:nvPr/>
        </p:nvSpPr>
        <p:spPr>
          <a:xfrm>
            <a:off x="172719" y="2764603"/>
            <a:ext cx="5029202" cy="1754326"/>
          </a:xfrm>
          <a:prstGeom prst="rect">
            <a:avLst/>
          </a:prstGeom>
          <a:noFill/>
        </p:spPr>
        <p:txBody>
          <a:bodyPr wrap="square" rtlCol="0">
            <a:spAutoFit/>
          </a:bodyPr>
          <a:lstStyle/>
          <a:p>
            <a:pPr algn="just"/>
            <a:r>
              <a:rPr lang="en-GB" sz="1200" dirty="0"/>
              <a:t>About this cement factory, we have much more information. First, we know the overall timeline of this investment: in 2012 a contract was signed and in 2015 the project was delivered. There seems to be a confusion between the date of the investment and the date of delivery, unless the financial movement was only made at the time of delivery. Built on a BOT business model, this plant produces around 20% of Laos' cement. We also have confirmation that this project will help develop the infrastructure of the Belt and Road Initiative. The plant has produced cement for the Laos-China railway project. </a:t>
            </a:r>
          </a:p>
        </p:txBody>
      </p:sp>
      <p:sp>
        <p:nvSpPr>
          <p:cNvPr id="9" name="ZoneTexte 8"/>
          <p:cNvSpPr txBox="1"/>
          <p:nvPr/>
        </p:nvSpPr>
        <p:spPr>
          <a:xfrm>
            <a:off x="264160" y="6636345"/>
            <a:ext cx="4846320" cy="923330"/>
          </a:xfrm>
          <a:prstGeom prst="rect">
            <a:avLst/>
          </a:prstGeom>
          <a:noFill/>
        </p:spPr>
        <p:txBody>
          <a:bodyPr wrap="square" rtlCol="0">
            <a:spAutoFit/>
          </a:bodyPr>
          <a:lstStyle/>
          <a:p>
            <a:r>
              <a:rPr lang="en-GB" sz="900" dirty="0" smtClean="0"/>
              <a:t>www.china.org.cn/world/Off_the_Wire/2015-12/03/content_37228650.htm</a:t>
            </a:r>
          </a:p>
          <a:p>
            <a:r>
              <a:rPr lang="en-GB" sz="900" dirty="0"/>
              <a:t>https://</a:t>
            </a:r>
            <a:r>
              <a:rPr lang="en-GB" sz="900" dirty="0" smtClean="0"/>
              <a:t>www.theindependentbd.com/post/26215</a:t>
            </a:r>
          </a:p>
          <a:p>
            <a:r>
              <a:rPr lang="en-GB" sz="900" dirty="0"/>
              <a:t>https://</a:t>
            </a:r>
            <a:r>
              <a:rPr lang="en-GB" sz="900" dirty="0" smtClean="0"/>
              <a:t>www.chinadaily.com.cn/business/2015-12/04/content_22626573.htm</a:t>
            </a:r>
          </a:p>
          <a:p>
            <a:r>
              <a:rPr lang="en-GB" sz="900" dirty="0"/>
              <a:t>https://</a:t>
            </a:r>
            <a:r>
              <a:rPr lang="en-GB" sz="900" dirty="0" smtClean="0"/>
              <a:t>www.globaltimes.cn/content/1010645.shtml</a:t>
            </a:r>
          </a:p>
          <a:p>
            <a:r>
              <a:rPr lang="en-GB" sz="900" dirty="0"/>
              <a:t>https://www.worldcement.com/asia-pacific-rim/04122015/china-invested-cement-plant-inaugurated-laos-121</a:t>
            </a:r>
            <a:r>
              <a:rPr lang="en-GB" sz="900" dirty="0" smtClean="0"/>
              <a:t>/</a:t>
            </a: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2867" y="2234"/>
            <a:ext cx="5332778" cy="4570492"/>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2881"/>
          <a:stretch/>
        </p:blipFill>
        <p:spPr>
          <a:xfrm>
            <a:off x="5346700" y="4572726"/>
            <a:ext cx="5345113" cy="2986949"/>
          </a:xfrm>
          <a:prstGeom prst="rect">
            <a:avLst/>
          </a:prstGeom>
        </p:spPr>
      </p:pic>
      <p:sp>
        <p:nvSpPr>
          <p:cNvPr id="16" name="ZoneTexte 15"/>
          <p:cNvSpPr txBox="1"/>
          <p:nvPr/>
        </p:nvSpPr>
        <p:spPr>
          <a:xfrm>
            <a:off x="5349249" y="7128788"/>
            <a:ext cx="5342564" cy="430887"/>
          </a:xfrm>
          <a:prstGeom prst="rect">
            <a:avLst/>
          </a:prstGeom>
          <a:noFill/>
        </p:spPr>
        <p:txBody>
          <a:bodyPr wrap="square" rtlCol="0">
            <a:spAutoFit/>
          </a:bodyPr>
          <a:lstStyle/>
          <a:p>
            <a:pPr algn="r"/>
            <a:r>
              <a:rPr lang="en-GB" sz="1100" dirty="0" smtClean="0">
                <a:solidFill>
                  <a:schemeClr val="bg1"/>
                </a:solidFill>
              </a:rPr>
              <a:t>Entry of the factory </a:t>
            </a:r>
            <a:br>
              <a:rPr lang="en-GB" sz="1100" dirty="0" smtClean="0">
                <a:solidFill>
                  <a:schemeClr val="bg1"/>
                </a:solidFill>
              </a:rPr>
            </a:br>
            <a:r>
              <a:rPr lang="en-GB" sz="1100" dirty="0" smtClean="0">
                <a:solidFill>
                  <a:schemeClr val="bg1"/>
                </a:solidFill>
              </a:rPr>
              <a:t>from a photo imported on google map</a:t>
            </a:r>
            <a:endParaRPr lang="en-GB" sz="1100" dirty="0">
              <a:solidFill>
                <a:schemeClr val="bg1"/>
              </a:solidFill>
            </a:endParaRPr>
          </a:p>
        </p:txBody>
      </p:sp>
    </p:spTree>
    <p:extLst>
      <p:ext uri="{BB962C8B-B14F-4D97-AF65-F5344CB8AC3E}">
        <p14:creationId xmlns:p14="http://schemas.microsoft.com/office/powerpoint/2010/main" val="30125502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2126</TotalTime>
  <Words>1166</Words>
  <Application>Microsoft Office PowerPoint</Application>
  <PresentationFormat>Personnalisé</PresentationFormat>
  <Paragraphs>159</Paragraphs>
  <Slides>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vt:i4>
      </vt:variant>
    </vt:vector>
  </HeadingPairs>
  <TitlesOfParts>
    <vt:vector size="10"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Arthur Guillot - Le Goff</dc:creator>
  <cp:lastModifiedBy>Arthur Guillot - Le Goff</cp:lastModifiedBy>
  <cp:revision>34</cp:revision>
  <dcterms:created xsi:type="dcterms:W3CDTF">2022-01-16T12:39:59Z</dcterms:created>
  <dcterms:modified xsi:type="dcterms:W3CDTF">2022-02-25T23:29:49Z</dcterms:modified>
</cp:coreProperties>
</file>